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73" r:id="rId2"/>
    <p:sldId id="257" r:id="rId3"/>
    <p:sldId id="260" r:id="rId4"/>
    <p:sldId id="271" r:id="rId5"/>
    <p:sldId id="274" r:id="rId6"/>
    <p:sldId id="272" r:id="rId7"/>
    <p:sldId id="275"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C0F95-DC2F-1B40-BE86-D2535DB6CC9D}" type="datetimeFigureOut">
              <a:rPr lang="en-US" smtClean="0"/>
              <a:t>8/6/18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04ACC1-1CF4-7D42-A0E5-68C86A0793F9}" type="slidenum">
              <a:rPr lang="en-US" smtClean="0"/>
              <a:t>‹#›</a:t>
            </a:fld>
            <a:endParaRPr lang="en-US"/>
          </a:p>
        </p:txBody>
      </p:sp>
    </p:spTree>
    <p:extLst>
      <p:ext uri="{BB962C8B-B14F-4D97-AF65-F5344CB8AC3E}">
        <p14:creationId xmlns:p14="http://schemas.microsoft.com/office/powerpoint/2010/main" val="170223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Pass out form for students to complete as you move through this lesson.  This lesson can be done in a circle, if desired.  Collect the forms at the end of class and keep them so students may revisit them later in the year.  </a:t>
            </a:r>
            <a:r>
              <a:rPr lang="en-US" dirty="0" smtClean="0"/>
              <a:t>Take </a:t>
            </a:r>
            <a:r>
              <a:rPr lang="en-US" dirty="0" smtClean="0"/>
              <a:t>a moment to see if anyone wants to share.</a:t>
            </a:r>
            <a:r>
              <a:rPr lang="en-US" baseline="0" dirty="0" smtClean="0"/>
              <a:t>  Maybe share what you would like to accomplish this school year.</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2</a:t>
            </a:fld>
            <a:endParaRPr lang="en-US"/>
          </a:p>
        </p:txBody>
      </p:sp>
    </p:spTree>
    <p:extLst>
      <p:ext uri="{BB962C8B-B14F-4D97-AF65-F5344CB8AC3E}">
        <p14:creationId xmlns:p14="http://schemas.microsoft.com/office/powerpoint/2010/main" val="94783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student</a:t>
            </a:r>
            <a:r>
              <a:rPr lang="en-US" baseline="0" dirty="0" smtClean="0"/>
              <a:t> should take a turn to answer.  Students may ”pass” if they wish. </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3</a:t>
            </a:fld>
            <a:endParaRPr lang="en-US"/>
          </a:p>
        </p:txBody>
      </p:sp>
    </p:spTree>
    <p:extLst>
      <p:ext uri="{BB962C8B-B14F-4D97-AF65-F5344CB8AC3E}">
        <p14:creationId xmlns:p14="http://schemas.microsoft.com/office/powerpoint/2010/main" val="12099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volunteers for first two questions, then show video.  After students</a:t>
            </a:r>
            <a:r>
              <a:rPr lang="en-US" baseline="0" dirty="0" smtClean="0"/>
              <a:t> work with shoulder partners, ask if anyone would like to share.</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4</a:t>
            </a:fld>
            <a:endParaRPr lang="en-US"/>
          </a:p>
        </p:txBody>
      </p:sp>
    </p:spTree>
    <p:extLst>
      <p:ext uri="{BB962C8B-B14F-4D97-AF65-F5344CB8AC3E}">
        <p14:creationId xmlns:p14="http://schemas.microsoft.com/office/powerpoint/2010/main" val="1231084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a:t>
            </a:r>
            <a:r>
              <a:rPr lang="en-US" baseline="0" dirty="0" smtClean="0"/>
              <a:t> the kids to watch the determination on her face.  She clearly wants to accomplish her goal and has the grit to persist even in the face of failure.</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5</a:t>
            </a:fld>
            <a:endParaRPr lang="en-US"/>
          </a:p>
        </p:txBody>
      </p:sp>
    </p:spTree>
    <p:extLst>
      <p:ext uri="{BB962C8B-B14F-4D97-AF65-F5344CB8AC3E}">
        <p14:creationId xmlns:p14="http://schemas.microsoft.com/office/powerpoint/2010/main" val="148051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fact that teachers, counselors, and administrators</a:t>
            </a:r>
            <a:r>
              <a:rPr lang="en-US" baseline="0" dirty="0" smtClean="0"/>
              <a:t> care about their success and are here to help. Also discuss the fact that friends can sometimes help fill this role.  Discuss building each other up supporting one another.  </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6</a:t>
            </a:fld>
            <a:endParaRPr lang="en-US"/>
          </a:p>
        </p:txBody>
      </p:sp>
    </p:spTree>
    <p:extLst>
      <p:ext uri="{BB962C8B-B14F-4D97-AF65-F5344CB8AC3E}">
        <p14:creationId xmlns:p14="http://schemas.microsoft.com/office/powerpoint/2010/main" val="180327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likely fall under</a:t>
            </a:r>
            <a:r>
              <a:rPr lang="en-US" baseline="0" dirty="0" smtClean="0"/>
              <a:t> Connected, but students can make arguments that they fit under others as well.  There are no wrong answers to this, but we want them to see how these tie back in to our classroom expectations. </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7</a:t>
            </a:fld>
            <a:endParaRPr lang="en-US"/>
          </a:p>
        </p:txBody>
      </p:sp>
    </p:spTree>
    <p:extLst>
      <p:ext uri="{BB962C8B-B14F-4D97-AF65-F5344CB8AC3E}">
        <p14:creationId xmlns:p14="http://schemas.microsoft.com/office/powerpoint/2010/main" val="149725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need to monitor and revisit your goals. </a:t>
            </a:r>
            <a:endParaRPr lang="en-US" dirty="0"/>
          </a:p>
        </p:txBody>
      </p:sp>
      <p:sp>
        <p:nvSpPr>
          <p:cNvPr id="4" name="Slide Number Placeholder 3"/>
          <p:cNvSpPr>
            <a:spLocks noGrp="1"/>
          </p:cNvSpPr>
          <p:nvPr>
            <p:ph type="sldNum" sz="quarter" idx="10"/>
          </p:nvPr>
        </p:nvSpPr>
        <p:spPr/>
        <p:txBody>
          <a:bodyPr/>
          <a:lstStyle/>
          <a:p>
            <a:fld id="{9004ACC1-1CF4-7D42-A0E5-68C86A0793F9}" type="slidenum">
              <a:rPr lang="en-US" smtClean="0"/>
              <a:t>8</a:t>
            </a:fld>
            <a:endParaRPr lang="en-US"/>
          </a:p>
        </p:txBody>
      </p:sp>
    </p:spTree>
    <p:extLst>
      <p:ext uri="{BB962C8B-B14F-4D97-AF65-F5344CB8AC3E}">
        <p14:creationId xmlns:p14="http://schemas.microsoft.com/office/powerpoint/2010/main" val="76137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61714"/>
            <a:ext cx="7772400" cy="86994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5397828"/>
            <a:ext cx="6400800" cy="618327"/>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F87754-CEFF-6F47-87A7-0DF1EA795E67}"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F87754-CEFF-6F47-87A7-0DF1EA795E67}"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87754-CEFF-6F47-87A7-0DF1EA795E67}"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87754-CEFF-6F47-87A7-0DF1EA795E67}"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F87754-CEFF-6F47-87A7-0DF1EA795E67}"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F87754-CEFF-6F47-87A7-0DF1EA795E67}"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F87754-CEFF-6F47-87A7-0DF1EA795E67}"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F87754-CEFF-6F47-87A7-0DF1EA795E67}"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87754-CEFF-6F47-87A7-0DF1EA795E67}"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F87754-CEFF-6F47-87A7-0DF1EA795E67}"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F87754-CEFF-6F47-87A7-0DF1EA795E67}"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A95D2-0963-5F4F-A8B7-5FB549CE22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572513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87754-CEFF-6F47-87A7-0DF1EA795E67}" type="datetimeFigureOut">
              <a:rPr lang="en-US" smtClean="0"/>
              <a:t>8/6/18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A95D2-0963-5F4F-A8B7-5FB549CE22B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000" kern="1200">
          <a:solidFill>
            <a:srgbClr val="8000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rgbClr val="800000"/>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rgbClr val="800000"/>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rgbClr val="800000"/>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rgbClr val="800000"/>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rgbClr val="8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q48fTWSGau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X-jMIAj9pK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Success!</a:t>
            </a:r>
            <a:br>
              <a:rPr lang="en-US" dirty="0" smtClean="0"/>
            </a:br>
            <a:r>
              <a:rPr lang="en-US" sz="4000" dirty="0" smtClean="0"/>
              <a:t>What is it?  How do you attain it?</a:t>
            </a:r>
            <a:endParaRPr lang="en-US" sz="4000" dirty="0"/>
          </a:p>
        </p:txBody>
      </p:sp>
    </p:spTree>
    <p:extLst>
      <p:ext uri="{BB962C8B-B14F-4D97-AF65-F5344CB8AC3E}">
        <p14:creationId xmlns:p14="http://schemas.microsoft.com/office/powerpoint/2010/main" val="43042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569"/>
            <a:ext cx="5725130" cy="1175657"/>
          </a:xfrm>
        </p:spPr>
        <p:txBody>
          <a:bodyPr>
            <a:normAutofit/>
          </a:bodyPr>
          <a:lstStyle/>
          <a:p>
            <a:r>
              <a:rPr lang="en-US" smtClean="0"/>
              <a:t>What is Success?</a:t>
            </a:r>
            <a:endParaRPr lang="en-US" dirty="0"/>
          </a:p>
        </p:txBody>
      </p:sp>
      <p:sp>
        <p:nvSpPr>
          <p:cNvPr id="3" name="Content Placeholder 2"/>
          <p:cNvSpPr>
            <a:spLocks noGrp="1"/>
          </p:cNvSpPr>
          <p:nvPr>
            <p:ph idx="1"/>
          </p:nvPr>
        </p:nvSpPr>
        <p:spPr>
          <a:xfrm>
            <a:off x="457200" y="1600200"/>
            <a:ext cx="8229600" cy="5058302"/>
          </a:xfrm>
        </p:spPr>
        <p:txBody>
          <a:bodyPr>
            <a:normAutofit/>
          </a:bodyPr>
          <a:lstStyle/>
          <a:p>
            <a:pPr marL="0" indent="0">
              <a:lnSpc>
                <a:spcPct val="100000"/>
              </a:lnSpc>
              <a:buNone/>
            </a:pPr>
            <a:r>
              <a:rPr lang="en-US" dirty="0" smtClean="0"/>
              <a:t>Take a moment to think about the following questions.</a:t>
            </a:r>
          </a:p>
          <a:p>
            <a:pPr>
              <a:lnSpc>
                <a:spcPct val="100000"/>
              </a:lnSpc>
            </a:pPr>
            <a:r>
              <a:rPr lang="en-US" dirty="0" smtClean="0"/>
              <a:t>When you think about being successful this school year, what comes to mind?</a:t>
            </a:r>
          </a:p>
          <a:p>
            <a:pPr>
              <a:lnSpc>
                <a:spcPct val="100000"/>
              </a:lnSpc>
            </a:pPr>
            <a:r>
              <a:rPr lang="en-US" dirty="0" smtClean="0"/>
              <a:t>What would you like to accomplish this school year? </a:t>
            </a:r>
            <a:endParaRPr lang="en-US" dirty="0"/>
          </a:p>
          <a:p>
            <a:pPr lvl="1">
              <a:lnSpc>
                <a:spcPct val="100000"/>
              </a:lnSpc>
            </a:pPr>
            <a:r>
              <a:rPr lang="en-US" dirty="0" smtClean="0"/>
              <a:t>Your answers to these may be about grades, but they could also be about other topics, such as behavior, work habits, or anything else you think would define success for you.</a:t>
            </a:r>
          </a:p>
        </p:txBody>
      </p:sp>
    </p:spTree>
    <p:extLst>
      <p:ext uri="{BB962C8B-B14F-4D97-AF65-F5344CB8AC3E}">
        <p14:creationId xmlns:p14="http://schemas.microsoft.com/office/powerpoint/2010/main" val="153359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spcBef>
                <a:spcPts val="0"/>
              </a:spcBef>
              <a:spcAft>
                <a:spcPts val="0"/>
              </a:spcAft>
              <a:buClrTx/>
              <a:buSzTx/>
              <a:buFontTx/>
              <a:buNone/>
              <a:tabLst/>
              <a:defRPr/>
            </a:pPr>
            <a:r>
              <a:rPr lang="en-US" dirty="0" smtClean="0"/>
              <a:t>Sometimes (oftentimes) there are barriers.  </a:t>
            </a:r>
          </a:p>
          <a:p>
            <a:pPr>
              <a:spcBef>
                <a:spcPts val="0"/>
              </a:spcBef>
            </a:pPr>
            <a:r>
              <a:rPr lang="en-US" dirty="0" smtClean="0"/>
              <a:t>What might get in your way?</a:t>
            </a:r>
          </a:p>
          <a:p>
            <a:pPr>
              <a:lnSpc>
                <a:spcPct val="100000"/>
              </a:lnSpc>
              <a:spcBef>
                <a:spcPts val="0"/>
              </a:spcBef>
            </a:pPr>
            <a:r>
              <a:rPr lang="en-US" dirty="0" smtClean="0"/>
              <a:t>How do you avoid barriers or get around them?</a:t>
            </a:r>
          </a:p>
          <a:p>
            <a:pPr>
              <a:lnSpc>
                <a:spcPct val="100000"/>
              </a:lnSpc>
              <a:spcBef>
                <a:spcPts val="0"/>
              </a:spcBef>
            </a:pPr>
            <a:endParaRPr lang="en-US" dirty="0"/>
          </a:p>
          <a:p>
            <a:pPr marL="0" indent="0">
              <a:lnSpc>
                <a:spcPct val="100000"/>
              </a:lnSpc>
              <a:spcBef>
                <a:spcPts val="0"/>
              </a:spcBef>
              <a:buNone/>
            </a:pPr>
            <a:r>
              <a:rPr lang="en-US" dirty="0" smtClean="0"/>
              <a:t>Go around </a:t>
            </a:r>
            <a:r>
              <a:rPr lang="en-US" dirty="0" smtClean="0"/>
              <a:t>the room</a:t>
            </a:r>
            <a:r>
              <a:rPr lang="en-US" dirty="0" smtClean="0"/>
              <a:t> </a:t>
            </a:r>
            <a:r>
              <a:rPr lang="en-US" dirty="0" smtClean="0"/>
              <a:t>to share answers.</a:t>
            </a:r>
          </a:p>
        </p:txBody>
      </p:sp>
    </p:spTree>
    <p:extLst>
      <p:ext uri="{BB962C8B-B14F-4D97-AF65-F5344CB8AC3E}">
        <p14:creationId xmlns:p14="http://schemas.microsoft.com/office/powerpoint/2010/main" val="1515099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Determination/Grit</a:t>
            </a:r>
            <a:endParaRPr lang="en-US" dirty="0"/>
          </a:p>
        </p:txBody>
      </p:sp>
      <p:sp>
        <p:nvSpPr>
          <p:cNvPr id="3" name="Content Placeholder 2"/>
          <p:cNvSpPr>
            <a:spLocks noGrp="1"/>
          </p:cNvSpPr>
          <p:nvPr>
            <p:ph idx="1"/>
          </p:nvPr>
        </p:nvSpPr>
        <p:spPr/>
        <p:txBody>
          <a:bodyPr>
            <a:normAutofit fontScale="92500" lnSpcReduction="20000"/>
          </a:bodyPr>
          <a:lstStyle/>
          <a:p>
            <a:pPr>
              <a:lnSpc>
                <a:spcPct val="100000"/>
              </a:lnSpc>
            </a:pPr>
            <a:r>
              <a:rPr lang="en-US" dirty="0" smtClean="0"/>
              <a:t>What is determination?</a:t>
            </a:r>
          </a:p>
          <a:p>
            <a:pPr>
              <a:lnSpc>
                <a:spcPct val="100000"/>
              </a:lnSpc>
            </a:pPr>
            <a:r>
              <a:rPr lang="en-US" dirty="0" smtClean="0"/>
              <a:t>What is GRIT?</a:t>
            </a:r>
            <a:endParaRPr lang="en-US" dirty="0"/>
          </a:p>
          <a:p>
            <a:pPr>
              <a:lnSpc>
                <a:spcPct val="100000"/>
              </a:lnSpc>
            </a:pPr>
            <a:r>
              <a:rPr lang="en-US" dirty="0">
                <a:hlinkClick r:id="rId3"/>
              </a:rPr>
              <a:t>https://</a:t>
            </a:r>
            <a:r>
              <a:rPr lang="en-US" dirty="0" smtClean="0">
                <a:hlinkClick r:id="rId3"/>
              </a:rPr>
              <a:t>www.youtube.com/watch?v=q48fTWSGauA</a:t>
            </a:r>
            <a:endParaRPr lang="en-US" dirty="0" smtClean="0"/>
          </a:p>
          <a:p>
            <a:pPr>
              <a:lnSpc>
                <a:spcPct val="100000"/>
              </a:lnSpc>
            </a:pPr>
            <a:endParaRPr lang="en-US" sz="1800" dirty="0"/>
          </a:p>
          <a:p>
            <a:pPr>
              <a:lnSpc>
                <a:spcPct val="100000"/>
              </a:lnSpc>
            </a:pPr>
            <a:r>
              <a:rPr lang="en-US" dirty="0" smtClean="0"/>
              <a:t>Let’s review</a:t>
            </a:r>
            <a:r>
              <a:rPr lang="mr-IN" dirty="0" smtClean="0"/>
              <a:t>…</a:t>
            </a:r>
            <a:r>
              <a:rPr lang="en-US" dirty="0" smtClean="0"/>
              <a:t> (Work with your shoulder partner to discuss the following)</a:t>
            </a:r>
          </a:p>
          <a:p>
            <a:pPr>
              <a:lnSpc>
                <a:spcPct val="100000"/>
              </a:lnSpc>
            </a:pPr>
            <a:r>
              <a:rPr lang="en-US" dirty="0" smtClean="0"/>
              <a:t>What is Persistence?  What is Resilience?</a:t>
            </a:r>
          </a:p>
          <a:p>
            <a:pPr>
              <a:lnSpc>
                <a:spcPct val="100000"/>
              </a:lnSpc>
            </a:pPr>
            <a:r>
              <a:rPr lang="en-US" dirty="0" smtClean="0"/>
              <a:t>Can you think of a time that something was hard where you didn’t quit, but instead showed persistence and resilience?</a:t>
            </a:r>
          </a:p>
          <a:p>
            <a:pPr>
              <a:lnSpc>
                <a:spcPct val="100000"/>
              </a:lnSpc>
            </a:pPr>
            <a:endParaRPr lang="en-US" dirty="0" smtClean="0"/>
          </a:p>
        </p:txBody>
      </p:sp>
    </p:spTree>
    <p:extLst>
      <p:ext uri="{BB962C8B-B14F-4D97-AF65-F5344CB8AC3E}">
        <p14:creationId xmlns:p14="http://schemas.microsoft.com/office/powerpoint/2010/main" val="369041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Grit</a:t>
            </a:r>
            <a:endParaRPr lang="en-US" dirty="0"/>
          </a:p>
        </p:txBody>
      </p:sp>
      <p:sp>
        <p:nvSpPr>
          <p:cNvPr id="3" name="Content Placeholder 2"/>
          <p:cNvSpPr>
            <a:spLocks noGrp="1"/>
          </p:cNvSpPr>
          <p:nvPr>
            <p:ph idx="1"/>
          </p:nvPr>
        </p:nvSpPr>
        <p:spPr/>
        <p:txBody>
          <a:bodyPr/>
          <a:lstStyle/>
          <a:p>
            <a:pPr>
              <a:lnSpc>
                <a:spcPct val="100000"/>
              </a:lnSpc>
            </a:pPr>
            <a:r>
              <a:rPr lang="en-US" dirty="0"/>
              <a:t>Here’s an example of grit</a:t>
            </a:r>
            <a:r>
              <a:rPr lang="mr-IN" dirty="0"/>
              <a:t>…</a:t>
            </a:r>
            <a:endParaRPr lang="en-US" dirty="0"/>
          </a:p>
          <a:p>
            <a:pPr>
              <a:lnSpc>
                <a:spcPct val="100000"/>
              </a:lnSpc>
            </a:pPr>
            <a:r>
              <a:rPr lang="en-US" dirty="0">
                <a:hlinkClick r:id="rId3"/>
              </a:rPr>
              <a:t>https://www.youtube.com/watch?v=X-jMIAj9pK8</a:t>
            </a:r>
            <a:endParaRPr lang="en-US" dirty="0"/>
          </a:p>
          <a:p>
            <a:pPr marL="0" indent="0">
              <a:lnSpc>
                <a:spcPct val="100000"/>
              </a:lnSpc>
              <a:buNone/>
            </a:pPr>
            <a:endParaRPr lang="en-US" dirty="0"/>
          </a:p>
          <a:p>
            <a:pPr marL="0" indent="0">
              <a:lnSpc>
                <a:spcPct val="100000"/>
              </a:lnSpc>
              <a:buNone/>
            </a:pPr>
            <a:r>
              <a:rPr lang="en-US" dirty="0"/>
              <a:t>How is the little girl like you when you want to accomplish something?  How is the father like your teachers/counselors/principals?</a:t>
            </a:r>
          </a:p>
        </p:txBody>
      </p:sp>
    </p:spTree>
    <p:extLst>
      <p:ext uri="{BB962C8B-B14F-4D97-AF65-F5344CB8AC3E}">
        <p14:creationId xmlns:p14="http://schemas.microsoft.com/office/powerpoint/2010/main" val="2045699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on your team?</a:t>
            </a:r>
            <a:endParaRPr lang="en-US" dirty="0"/>
          </a:p>
        </p:txBody>
      </p:sp>
      <p:sp>
        <p:nvSpPr>
          <p:cNvPr id="3" name="Content Placeholder 2"/>
          <p:cNvSpPr>
            <a:spLocks noGrp="1"/>
          </p:cNvSpPr>
          <p:nvPr>
            <p:ph idx="1"/>
          </p:nvPr>
        </p:nvSpPr>
        <p:spPr/>
        <p:txBody>
          <a:bodyPr>
            <a:normAutofit/>
          </a:bodyPr>
          <a:lstStyle/>
          <a:p>
            <a:pPr>
              <a:lnSpc>
                <a:spcPct val="100000"/>
              </a:lnSpc>
            </a:pPr>
            <a:r>
              <a:rPr lang="en-US" dirty="0" smtClean="0"/>
              <a:t>Identifying people in your life who can help you on your road to success is key.</a:t>
            </a:r>
          </a:p>
          <a:p>
            <a:pPr>
              <a:lnSpc>
                <a:spcPct val="100000"/>
              </a:lnSpc>
            </a:pPr>
            <a:r>
              <a:rPr lang="en-US" dirty="0" smtClean="0"/>
              <a:t>Who in your life can help be your cheerleader and help hold you accountable?</a:t>
            </a:r>
          </a:p>
          <a:p>
            <a:pPr>
              <a:lnSpc>
                <a:spcPct val="100000"/>
              </a:lnSpc>
            </a:pPr>
            <a:r>
              <a:rPr lang="en-US" dirty="0" smtClean="0"/>
              <a:t>Who in this building can you go to for support and assistance, if needed?</a:t>
            </a:r>
            <a:endParaRPr lang="en-US" dirty="0"/>
          </a:p>
        </p:txBody>
      </p:sp>
    </p:spTree>
    <p:extLst>
      <p:ext uri="{BB962C8B-B14F-4D97-AF65-F5344CB8AC3E}">
        <p14:creationId xmlns:p14="http://schemas.microsoft.com/office/powerpoint/2010/main" val="41933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E. A. C.</a:t>
            </a:r>
            <a:endParaRPr lang="en-US" dirty="0"/>
          </a:p>
        </p:txBody>
      </p:sp>
      <p:sp>
        <p:nvSpPr>
          <p:cNvPr id="3" name="Content Placeholder 2"/>
          <p:cNvSpPr>
            <a:spLocks noGrp="1"/>
          </p:cNvSpPr>
          <p:nvPr>
            <p:ph idx="1"/>
          </p:nvPr>
        </p:nvSpPr>
        <p:spPr/>
        <p:txBody>
          <a:bodyPr/>
          <a:lstStyle/>
          <a:p>
            <a:pPr>
              <a:lnSpc>
                <a:spcPct val="100000"/>
              </a:lnSpc>
            </a:pPr>
            <a:r>
              <a:rPr lang="en-US" dirty="0" smtClean="0"/>
              <a:t>We are Professional, Engaged, Accountable, Connected.</a:t>
            </a:r>
          </a:p>
          <a:p>
            <a:pPr>
              <a:lnSpc>
                <a:spcPct val="100000"/>
              </a:lnSpc>
            </a:pPr>
            <a:endParaRPr lang="en-US" sz="1200" dirty="0" smtClean="0"/>
          </a:p>
          <a:p>
            <a:pPr>
              <a:lnSpc>
                <a:spcPct val="100000"/>
              </a:lnSpc>
            </a:pPr>
            <a:r>
              <a:rPr lang="en-US" dirty="0" smtClean="0"/>
              <a:t>How do making goals for success and grit fit into our Classroom Expectations?  Discuss with your shoulder partner and then share out.</a:t>
            </a:r>
            <a:endParaRPr lang="en-US" dirty="0"/>
          </a:p>
        </p:txBody>
      </p:sp>
    </p:spTree>
    <p:extLst>
      <p:ext uri="{BB962C8B-B14F-4D97-AF65-F5344CB8AC3E}">
        <p14:creationId xmlns:p14="http://schemas.microsoft.com/office/powerpoint/2010/main" val="160996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it down</a:t>
            </a:r>
            <a:r>
              <a:rPr lang="mr-IN" dirty="0" smtClean="0"/>
              <a:t>…</a:t>
            </a:r>
            <a:endParaRPr lang="en-US" dirty="0"/>
          </a:p>
        </p:txBody>
      </p:sp>
      <p:sp>
        <p:nvSpPr>
          <p:cNvPr id="3" name="Content Placeholder 2"/>
          <p:cNvSpPr>
            <a:spLocks noGrp="1"/>
          </p:cNvSpPr>
          <p:nvPr>
            <p:ph idx="1"/>
          </p:nvPr>
        </p:nvSpPr>
        <p:spPr>
          <a:xfrm>
            <a:off x="457200" y="1441531"/>
            <a:ext cx="8229600" cy="5416469"/>
          </a:xfrm>
        </p:spPr>
        <p:txBody>
          <a:bodyPr>
            <a:normAutofit/>
          </a:bodyPr>
          <a:lstStyle/>
          <a:p>
            <a:pPr>
              <a:lnSpc>
                <a:spcPct val="120000"/>
              </a:lnSpc>
            </a:pPr>
            <a:r>
              <a:rPr lang="en-US" dirty="0" smtClean="0"/>
              <a:t>Now that we’ve discussed success, barriers to success, and ways to overcome those barriers, you will receive a ½ sheet of paper to complete.  </a:t>
            </a:r>
          </a:p>
          <a:p>
            <a:pPr>
              <a:lnSpc>
                <a:spcPct val="120000"/>
              </a:lnSpc>
            </a:pPr>
            <a:r>
              <a:rPr lang="en-US" dirty="0" smtClean="0"/>
              <a:t>Your teacher will collect these at the end of class, but you will revisit your answers every three weeks in Advisory to reflect upon your progress. </a:t>
            </a:r>
          </a:p>
        </p:txBody>
      </p:sp>
    </p:spTree>
    <p:extLst>
      <p:ext uri="{BB962C8B-B14F-4D97-AF65-F5344CB8AC3E}">
        <p14:creationId xmlns:p14="http://schemas.microsoft.com/office/powerpoint/2010/main" val="2520468466"/>
      </p:ext>
    </p:extLst>
  </p:cSld>
  <p:clrMapOvr>
    <a:masterClrMapping/>
  </p:clrMapOvr>
</p:sld>
</file>

<file path=ppt/theme/theme1.xml><?xml version="1.0" encoding="utf-8"?>
<a:theme xmlns:a="http://schemas.openxmlformats.org/drawingml/2006/main" name="Fulton Whit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Fulton White.thmx</Template>
  <TotalTime>5042</TotalTime>
  <Words>603</Words>
  <Application>Microsoft Macintosh PowerPoint</Application>
  <PresentationFormat>On-screen Show (4:3)</PresentationFormat>
  <Paragraphs>50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Corbel</vt:lpstr>
      <vt:lpstr>Mangal</vt:lpstr>
      <vt:lpstr>Arial</vt:lpstr>
      <vt:lpstr>Fulton White</vt:lpstr>
      <vt:lpstr>Success! What is it?  How do you attain it?</vt:lpstr>
      <vt:lpstr>What is Success?</vt:lpstr>
      <vt:lpstr>Barriers</vt:lpstr>
      <vt:lpstr>Determination/Grit</vt:lpstr>
      <vt:lpstr>Grit</vt:lpstr>
      <vt:lpstr>Who is on your team?</vt:lpstr>
      <vt:lpstr>P. E. A. C.</vt:lpstr>
      <vt:lpstr>Writing it down…</vt:lpstr>
    </vt:vector>
  </TitlesOfParts>
  <Company>Fulton High School</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Meeting </dc:title>
  <dc:creator>Rob Speas</dc:creator>
  <cp:lastModifiedBy>BEVIN GRESHAM</cp:lastModifiedBy>
  <cp:revision>49</cp:revision>
  <dcterms:created xsi:type="dcterms:W3CDTF">2018-01-30T22:45:18Z</dcterms:created>
  <dcterms:modified xsi:type="dcterms:W3CDTF">2018-08-07T02:28:03Z</dcterms:modified>
</cp:coreProperties>
</file>